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sldIdLst>
    <p:sldId id="256" r:id="rId2"/>
    <p:sldId id="260" r:id="rId3"/>
    <p:sldId id="262" r:id="rId4"/>
    <p:sldId id="258" r:id="rId5"/>
    <p:sldId id="257" r:id="rId6"/>
    <p:sldId id="263" r:id="rId7"/>
    <p:sldId id="259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/>
    <p:restoredTop sz="94745"/>
  </p:normalViewPr>
  <p:slideViewPr>
    <p:cSldViewPr snapToGrid="0" snapToObjects="1">
      <p:cViewPr>
        <p:scale>
          <a:sx n="137" d="100"/>
          <a:sy n="137" d="100"/>
        </p:scale>
        <p:origin x="512" y="-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ho.int/malaria/publications/world_malaria_report/en/" TargetMode="External"/><Relationship Id="rId1" Type="http://schemas.openxmlformats.org/officeDocument/2006/relationships/hyperlink" Target="https://github.com/CSSEGISandData/COVID-19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ho.int/malaria/publications/world_malaria_report/en/" TargetMode="External"/><Relationship Id="rId1" Type="http://schemas.openxmlformats.org/officeDocument/2006/relationships/hyperlink" Target="https://github.com/CSSEGISandData/COVID-19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6E0580-A6E3-46E1-B339-208BBE877D39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931E559-98E3-408F-BD0B-BD0194DA316D}">
      <dgm:prSet custT="1"/>
      <dgm:spPr/>
      <dgm:t>
        <a:bodyPr/>
        <a:lstStyle/>
        <a:p>
          <a:r>
            <a:rPr lang="en-US" sz="1700" dirty="0"/>
            <a:t>CSSEGISandData. (2020, April 24). CSSEGISandData/COVID-19. Retrieved 	April 25, 2020, from </a:t>
          </a:r>
          <a:r>
            <a:rPr lang="en-US" sz="1700" dirty="0">
              <a:hlinkClick xmlns:r="http://schemas.openxmlformats.org/officeDocument/2006/relationships" r:id="rId1"/>
            </a:rPr>
            <a:t>https://github.com/CSSEGISandData/COVID-19</a:t>
          </a:r>
          <a:endParaRPr lang="en-US" sz="1700" dirty="0"/>
        </a:p>
      </dgm:t>
    </dgm:pt>
    <dgm:pt modelId="{E229FC81-D9E7-4415-B6B6-343A4DEEB7B5}" type="parTrans" cxnId="{DEFE4FE1-E003-4CB1-AB97-B22CF5C46AC9}">
      <dgm:prSet/>
      <dgm:spPr/>
      <dgm:t>
        <a:bodyPr/>
        <a:lstStyle/>
        <a:p>
          <a:endParaRPr lang="en-US"/>
        </a:p>
      </dgm:t>
    </dgm:pt>
    <dgm:pt modelId="{2AF26402-59AE-4B3C-9E4D-7037B12D8500}" type="sibTrans" cxnId="{DEFE4FE1-E003-4CB1-AB97-B22CF5C46AC9}">
      <dgm:prSet/>
      <dgm:spPr/>
      <dgm:t>
        <a:bodyPr/>
        <a:lstStyle/>
        <a:p>
          <a:endParaRPr lang="en-US"/>
        </a:p>
      </dgm:t>
    </dgm:pt>
    <dgm:pt modelId="{96D93AD0-33F5-4FA6-B764-30084D1F89E1}">
      <dgm:prSet custT="1"/>
      <dgm:spPr/>
      <dgm:t>
        <a:bodyPr/>
        <a:lstStyle/>
        <a:p>
          <a:r>
            <a:rPr lang="en-US" sz="1700" dirty="0"/>
            <a:t>World malaria report. (2019, December 4). Retrieved April 25, 2020, from 	</a:t>
          </a:r>
          <a:r>
            <a:rPr lang="en-US" sz="1700" dirty="0">
              <a:hlinkClick xmlns:r="http://schemas.openxmlformats.org/officeDocument/2006/relationships" r:id="rId2"/>
            </a:rPr>
            <a:t>https://www.who.int/malaria/publications/world_malaria_report/en/</a:t>
          </a:r>
          <a:endParaRPr lang="en-US" sz="1700" dirty="0"/>
        </a:p>
      </dgm:t>
    </dgm:pt>
    <dgm:pt modelId="{490FC423-1A0B-41FB-83E3-424459332016}" type="parTrans" cxnId="{DEB2771E-3A89-4070-90A8-D92B7BC46666}">
      <dgm:prSet/>
      <dgm:spPr/>
      <dgm:t>
        <a:bodyPr/>
        <a:lstStyle/>
        <a:p>
          <a:endParaRPr lang="en-US"/>
        </a:p>
      </dgm:t>
    </dgm:pt>
    <dgm:pt modelId="{EE157398-B803-40AB-8A02-9654FA81F868}" type="sibTrans" cxnId="{DEB2771E-3A89-4070-90A8-D92B7BC46666}">
      <dgm:prSet/>
      <dgm:spPr/>
      <dgm:t>
        <a:bodyPr/>
        <a:lstStyle/>
        <a:p>
          <a:endParaRPr lang="en-US"/>
        </a:p>
      </dgm:t>
    </dgm:pt>
    <dgm:pt modelId="{971EBA15-B0F1-7F4F-906C-D39B92EA5DE4}" type="pres">
      <dgm:prSet presAssocID="{2C6E0580-A6E3-46E1-B339-208BBE877D39}" presName="vert0" presStyleCnt="0">
        <dgm:presLayoutVars>
          <dgm:dir/>
          <dgm:animOne val="branch"/>
          <dgm:animLvl val="lvl"/>
        </dgm:presLayoutVars>
      </dgm:prSet>
      <dgm:spPr/>
    </dgm:pt>
    <dgm:pt modelId="{1C1FB14D-7EE6-9C4D-A5BE-D7159F1076A3}" type="pres">
      <dgm:prSet presAssocID="{7931E559-98E3-408F-BD0B-BD0194DA316D}" presName="thickLine" presStyleLbl="alignNode1" presStyleIdx="0" presStyleCnt="2"/>
      <dgm:spPr/>
    </dgm:pt>
    <dgm:pt modelId="{BC41BB93-CA99-684F-9DA1-577A6D043DA2}" type="pres">
      <dgm:prSet presAssocID="{7931E559-98E3-408F-BD0B-BD0194DA316D}" presName="horz1" presStyleCnt="0"/>
      <dgm:spPr/>
    </dgm:pt>
    <dgm:pt modelId="{EA781A74-FF1D-9B40-98F8-942E8673ABBE}" type="pres">
      <dgm:prSet presAssocID="{7931E559-98E3-408F-BD0B-BD0194DA316D}" presName="tx1" presStyleLbl="revTx" presStyleIdx="0" presStyleCnt="2"/>
      <dgm:spPr/>
    </dgm:pt>
    <dgm:pt modelId="{E92FD734-64D3-3C44-B356-35ADF7B636B5}" type="pres">
      <dgm:prSet presAssocID="{7931E559-98E3-408F-BD0B-BD0194DA316D}" presName="vert1" presStyleCnt="0"/>
      <dgm:spPr/>
    </dgm:pt>
    <dgm:pt modelId="{60F5A7C7-DDD5-974F-9DF3-3EF5CEF41D3C}" type="pres">
      <dgm:prSet presAssocID="{96D93AD0-33F5-4FA6-B764-30084D1F89E1}" presName="thickLine" presStyleLbl="alignNode1" presStyleIdx="1" presStyleCnt="2"/>
      <dgm:spPr/>
    </dgm:pt>
    <dgm:pt modelId="{A772A850-299C-B045-9ED8-A4A0BA14767F}" type="pres">
      <dgm:prSet presAssocID="{96D93AD0-33F5-4FA6-B764-30084D1F89E1}" presName="horz1" presStyleCnt="0"/>
      <dgm:spPr/>
    </dgm:pt>
    <dgm:pt modelId="{38A2B24B-D1B6-6347-904B-20538671CFD5}" type="pres">
      <dgm:prSet presAssocID="{96D93AD0-33F5-4FA6-B764-30084D1F89E1}" presName="tx1" presStyleLbl="revTx" presStyleIdx="1" presStyleCnt="2"/>
      <dgm:spPr/>
    </dgm:pt>
    <dgm:pt modelId="{8D991B0E-21C3-A047-B4FC-CB8150B191E8}" type="pres">
      <dgm:prSet presAssocID="{96D93AD0-33F5-4FA6-B764-30084D1F89E1}" presName="vert1" presStyleCnt="0"/>
      <dgm:spPr/>
    </dgm:pt>
  </dgm:ptLst>
  <dgm:cxnLst>
    <dgm:cxn modelId="{DEB2771E-3A89-4070-90A8-D92B7BC46666}" srcId="{2C6E0580-A6E3-46E1-B339-208BBE877D39}" destId="{96D93AD0-33F5-4FA6-B764-30084D1F89E1}" srcOrd="1" destOrd="0" parTransId="{490FC423-1A0B-41FB-83E3-424459332016}" sibTransId="{EE157398-B803-40AB-8A02-9654FA81F868}"/>
    <dgm:cxn modelId="{2A33F056-533E-3B48-95C7-EC56F2AE8E11}" type="presOf" srcId="{96D93AD0-33F5-4FA6-B764-30084D1F89E1}" destId="{38A2B24B-D1B6-6347-904B-20538671CFD5}" srcOrd="0" destOrd="0" presId="urn:microsoft.com/office/officeart/2008/layout/LinedList"/>
    <dgm:cxn modelId="{C5BA60B3-88FD-904D-A48F-CE2742BAA526}" type="presOf" srcId="{7931E559-98E3-408F-BD0B-BD0194DA316D}" destId="{EA781A74-FF1D-9B40-98F8-942E8673ABBE}" srcOrd="0" destOrd="0" presId="urn:microsoft.com/office/officeart/2008/layout/LinedList"/>
    <dgm:cxn modelId="{48CC34CE-4C18-AF40-9AE4-23FCCDCB8DD9}" type="presOf" srcId="{2C6E0580-A6E3-46E1-B339-208BBE877D39}" destId="{971EBA15-B0F1-7F4F-906C-D39B92EA5DE4}" srcOrd="0" destOrd="0" presId="urn:microsoft.com/office/officeart/2008/layout/LinedList"/>
    <dgm:cxn modelId="{DEFE4FE1-E003-4CB1-AB97-B22CF5C46AC9}" srcId="{2C6E0580-A6E3-46E1-B339-208BBE877D39}" destId="{7931E559-98E3-408F-BD0B-BD0194DA316D}" srcOrd="0" destOrd="0" parTransId="{E229FC81-D9E7-4415-B6B6-343A4DEEB7B5}" sibTransId="{2AF26402-59AE-4B3C-9E4D-7037B12D8500}"/>
    <dgm:cxn modelId="{80022D4F-4853-2C4B-AF6B-2C5BA7DD20E1}" type="presParOf" srcId="{971EBA15-B0F1-7F4F-906C-D39B92EA5DE4}" destId="{1C1FB14D-7EE6-9C4D-A5BE-D7159F1076A3}" srcOrd="0" destOrd="0" presId="urn:microsoft.com/office/officeart/2008/layout/LinedList"/>
    <dgm:cxn modelId="{B0E9C51A-EAE1-814B-ACC3-C17142ACA9B7}" type="presParOf" srcId="{971EBA15-B0F1-7F4F-906C-D39B92EA5DE4}" destId="{BC41BB93-CA99-684F-9DA1-577A6D043DA2}" srcOrd="1" destOrd="0" presId="urn:microsoft.com/office/officeart/2008/layout/LinedList"/>
    <dgm:cxn modelId="{0B0B5D24-CFE8-6B48-ABB0-5FF71547E08E}" type="presParOf" srcId="{BC41BB93-CA99-684F-9DA1-577A6D043DA2}" destId="{EA781A74-FF1D-9B40-98F8-942E8673ABBE}" srcOrd="0" destOrd="0" presId="urn:microsoft.com/office/officeart/2008/layout/LinedList"/>
    <dgm:cxn modelId="{8D44A5DD-FC58-1C4A-8BA8-292388A68B38}" type="presParOf" srcId="{BC41BB93-CA99-684F-9DA1-577A6D043DA2}" destId="{E92FD734-64D3-3C44-B356-35ADF7B636B5}" srcOrd="1" destOrd="0" presId="urn:microsoft.com/office/officeart/2008/layout/LinedList"/>
    <dgm:cxn modelId="{C3B75A00-8570-B64E-A860-2C01B4498CB8}" type="presParOf" srcId="{971EBA15-B0F1-7F4F-906C-D39B92EA5DE4}" destId="{60F5A7C7-DDD5-974F-9DF3-3EF5CEF41D3C}" srcOrd="2" destOrd="0" presId="urn:microsoft.com/office/officeart/2008/layout/LinedList"/>
    <dgm:cxn modelId="{82F91268-B6D6-F848-BC31-3F5D22D27A19}" type="presParOf" srcId="{971EBA15-B0F1-7F4F-906C-D39B92EA5DE4}" destId="{A772A850-299C-B045-9ED8-A4A0BA14767F}" srcOrd="3" destOrd="0" presId="urn:microsoft.com/office/officeart/2008/layout/LinedList"/>
    <dgm:cxn modelId="{07F9350D-1F71-6143-BE3B-A81AF1DF9584}" type="presParOf" srcId="{A772A850-299C-B045-9ED8-A4A0BA14767F}" destId="{38A2B24B-D1B6-6347-904B-20538671CFD5}" srcOrd="0" destOrd="0" presId="urn:microsoft.com/office/officeart/2008/layout/LinedList"/>
    <dgm:cxn modelId="{1A76B2FB-6E6C-8C4B-8E5C-BF6C61D00C52}" type="presParOf" srcId="{A772A850-299C-B045-9ED8-A4A0BA14767F}" destId="{8D991B0E-21C3-A047-B4FC-CB8150B191E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FB14D-7EE6-9C4D-A5BE-D7159F1076A3}">
      <dsp:nvSpPr>
        <dsp:cNvPr id="0" name=""/>
        <dsp:cNvSpPr/>
      </dsp:nvSpPr>
      <dsp:spPr>
        <a:xfrm>
          <a:off x="0" y="0"/>
          <a:ext cx="725921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781A74-FF1D-9B40-98F8-942E8673ABBE}">
      <dsp:nvSpPr>
        <dsp:cNvPr id="0" name=""/>
        <dsp:cNvSpPr/>
      </dsp:nvSpPr>
      <dsp:spPr>
        <a:xfrm>
          <a:off x="0" y="0"/>
          <a:ext cx="7259215" cy="2459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CSSEGISandData. (2020, April 24). CSSEGISandData/COVID-19. Retrieved 	April 25, 2020, from </a:t>
          </a:r>
          <a:r>
            <a:rPr lang="en-US" sz="1700" kern="1200" dirty="0">
              <a:hlinkClick xmlns:r="http://schemas.openxmlformats.org/officeDocument/2006/relationships" r:id="rId1"/>
            </a:rPr>
            <a:t>https://github.com/CSSEGISandData/COVID-19</a:t>
          </a:r>
          <a:endParaRPr lang="en-US" sz="1700" kern="1200" dirty="0"/>
        </a:p>
      </dsp:txBody>
      <dsp:txXfrm>
        <a:off x="0" y="0"/>
        <a:ext cx="7259215" cy="2459382"/>
      </dsp:txXfrm>
    </dsp:sp>
    <dsp:sp modelId="{60F5A7C7-DDD5-974F-9DF3-3EF5CEF41D3C}">
      <dsp:nvSpPr>
        <dsp:cNvPr id="0" name=""/>
        <dsp:cNvSpPr/>
      </dsp:nvSpPr>
      <dsp:spPr>
        <a:xfrm>
          <a:off x="0" y="2459382"/>
          <a:ext cx="725921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A2B24B-D1B6-6347-904B-20538671CFD5}">
      <dsp:nvSpPr>
        <dsp:cNvPr id="0" name=""/>
        <dsp:cNvSpPr/>
      </dsp:nvSpPr>
      <dsp:spPr>
        <a:xfrm>
          <a:off x="0" y="2459382"/>
          <a:ext cx="7259215" cy="2459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World malaria report. (2019, December 4). Retrieved April 25, 2020, from 	</a:t>
          </a:r>
          <a:r>
            <a:rPr lang="en-US" sz="1700" kern="1200" dirty="0">
              <a:hlinkClick xmlns:r="http://schemas.openxmlformats.org/officeDocument/2006/relationships" r:id="rId2"/>
            </a:rPr>
            <a:t>https://www.who.int/malaria/publications/world_malaria_report/en/</a:t>
          </a:r>
          <a:endParaRPr lang="en-US" sz="1700" kern="1200" dirty="0"/>
        </a:p>
      </dsp:txBody>
      <dsp:txXfrm>
        <a:off x="0" y="2459382"/>
        <a:ext cx="7259215" cy="24593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45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29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442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7541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325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51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468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73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4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09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014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42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4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84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41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6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038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8E879E-FCDF-475B-B07F-6CB07BF92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35" b="215"/>
          <a:stretch/>
        </p:blipFill>
        <p:spPr>
          <a:xfrm>
            <a:off x="20" y="30372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321F1-B7AD-E343-8CF1-6D813B8F5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Corona vs. Malaria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6229A-C526-2741-8227-D91576A74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/>
              <a:t>Presentation by Norman, Panarat, and Sarah </a:t>
            </a:r>
          </a:p>
        </p:txBody>
      </p:sp>
    </p:spTree>
    <p:extLst>
      <p:ext uri="{BB962C8B-B14F-4D97-AF65-F5344CB8AC3E}">
        <p14:creationId xmlns:p14="http://schemas.microsoft.com/office/powerpoint/2010/main" val="4080359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ECDB9-B7E4-EC48-9762-B8244262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Set-up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EF93C-AA6B-7747-9473-60A95A680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Research led to various resources of interest.</a:t>
            </a:r>
          </a:p>
          <a:p>
            <a:pPr lvl="1"/>
            <a:r>
              <a:rPr lang="en-US" sz="2400" dirty="0"/>
              <a:t>Promising topics put into GitHub</a:t>
            </a:r>
          </a:p>
          <a:p>
            <a:pPr lvl="1"/>
            <a:r>
              <a:rPr lang="en-US" sz="2400" dirty="0"/>
              <a:t>Team formed/informed</a:t>
            </a:r>
          </a:p>
          <a:p>
            <a:pPr lvl="1"/>
            <a:r>
              <a:rPr lang="en-US" sz="2400" dirty="0"/>
              <a:t>Team selected 2 data sources</a:t>
            </a:r>
          </a:p>
          <a:p>
            <a:pPr lvl="1"/>
            <a:r>
              <a:rPr lang="en-US" sz="2400" dirty="0"/>
              <a:t>Data sources are Malaria and COVID-19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49044-A783-8947-BFC0-450086774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Data Flow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26A460A2-4B68-4A06-9215-AF2F8F4F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53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US" sz="1600" dirty="0">
                <a:highlight>
                  <a:srgbClr val="008080"/>
                </a:highlight>
              </a:rPr>
              <a:t>WHO</a:t>
            </a:r>
            <a:r>
              <a:rPr lang="en-US" sz="1600" dirty="0"/>
              <a:t> provided Malaria data</a:t>
            </a:r>
          </a:p>
          <a:p>
            <a:r>
              <a:rPr lang="en-US" sz="1600" dirty="0">
                <a:highlight>
                  <a:srgbClr val="008080"/>
                </a:highlight>
              </a:rPr>
              <a:t>John Hopkins </a:t>
            </a:r>
            <a:r>
              <a:rPr lang="en-US" sz="1600" dirty="0"/>
              <a:t>provided COVID data</a:t>
            </a:r>
          </a:p>
          <a:p>
            <a:r>
              <a:rPr lang="en-US" sz="1600" dirty="0"/>
              <a:t>Performed Extraction/Transform/Load:  </a:t>
            </a:r>
            <a:r>
              <a:rPr lang="en-US" sz="1600" dirty="0">
                <a:highlight>
                  <a:srgbClr val="008080"/>
                </a:highlight>
              </a:rPr>
              <a:t>Jupyter Notebook </a:t>
            </a:r>
          </a:p>
          <a:p>
            <a:r>
              <a:rPr lang="en-US" sz="1600" dirty="0"/>
              <a:t>Utilized </a:t>
            </a:r>
            <a:r>
              <a:rPr lang="en-US" sz="1600" dirty="0">
                <a:highlight>
                  <a:srgbClr val="008080"/>
                </a:highlight>
              </a:rPr>
              <a:t>PostgreSQL</a:t>
            </a:r>
            <a:r>
              <a:rPr lang="en-US" sz="1600" dirty="0"/>
              <a:t> relational database to persist, analyze, and join 2 data sets.</a:t>
            </a:r>
          </a:p>
          <a:p>
            <a:r>
              <a:rPr lang="en-US" sz="1600" dirty="0"/>
              <a:t>Analysis could be performed with </a:t>
            </a:r>
            <a:r>
              <a:rPr lang="en-US" sz="1600" dirty="0">
                <a:highlight>
                  <a:srgbClr val="008080"/>
                </a:highlight>
              </a:rPr>
              <a:t>Matplotlib</a:t>
            </a:r>
            <a:r>
              <a:rPr lang="en-US" sz="1600" dirty="0"/>
              <a:t> in </a:t>
            </a:r>
            <a:r>
              <a:rPr lang="en-US" sz="1600" dirty="0">
                <a:highlight>
                  <a:srgbClr val="008080"/>
                </a:highlight>
              </a:rPr>
              <a:t>Jupyter Notebook</a:t>
            </a:r>
            <a:r>
              <a:rPr lang="en-US" sz="1600" dirty="0"/>
              <a:t>.  </a:t>
            </a:r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72927D-1E07-7A45-B936-B92408AB32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8" r="1" b="-178"/>
          <a:stretch/>
        </p:blipFill>
        <p:spPr>
          <a:xfrm>
            <a:off x="3784855" y="298580"/>
            <a:ext cx="8407145" cy="68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5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445F6-C5FA-AF44-AE6C-683D1B507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Data Retrieval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4E534D-D9A2-C846-9509-48CCBCD5FE5E}"/>
              </a:ext>
            </a:extLst>
          </p:cNvPr>
          <p:cNvSpPr txBox="1"/>
          <p:nvPr/>
        </p:nvSpPr>
        <p:spPr>
          <a:xfrm>
            <a:off x="5139768" y="643467"/>
            <a:ext cx="6430560" cy="1956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Both data sources were CSV files. 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Malaria file required </a:t>
            </a:r>
            <a:r>
              <a:rPr lang="en-US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Quire Sans" panose="020B0604020202020204" pitchFamily="34" charset="0"/>
                <a:cs typeface="Quire Sans" panose="020B0604020202020204" pitchFamily="34" charset="0"/>
              </a:rPr>
              <a:t>latin_1 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encoding.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Latest COVID file was from 4/22/2020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-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9F919-0D11-EE47-874D-E7051A840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066" y="2952377"/>
            <a:ext cx="3092227" cy="310776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0C7260-B0EA-4B69-927F-A414658E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3820460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F2949CD-8CC6-9B40-8489-4F4B1F74B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39768" y="2952377"/>
            <a:ext cx="5728601" cy="31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88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79581-C22B-6A4A-B8E3-5DCD0A57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3153952" cy="1329769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Data Cleanup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4ADC2-AA1E-344E-86B9-B9F55489D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450353"/>
            <a:ext cx="3153952" cy="3340847"/>
          </a:xfrm>
        </p:spPr>
        <p:txBody>
          <a:bodyPr>
            <a:normAutofit/>
          </a:bodyPr>
          <a:lstStyle/>
          <a:p>
            <a:r>
              <a:rPr lang="en-US" sz="1800" dirty="0"/>
              <a:t>Selected pertinent columns </a:t>
            </a:r>
          </a:p>
          <a:p>
            <a:r>
              <a:rPr lang="en-US" sz="1800" dirty="0"/>
              <a:t>Filtered impertinent rows </a:t>
            </a:r>
          </a:p>
          <a:p>
            <a:r>
              <a:rPr lang="en-US" sz="1800" dirty="0"/>
              <a:t>Manipulated country names for commonality</a:t>
            </a:r>
          </a:p>
          <a:p>
            <a:r>
              <a:rPr lang="en-US" sz="1800" dirty="0"/>
              <a:t>Renamed columns</a:t>
            </a:r>
          </a:p>
          <a:p>
            <a:pPr lvl="1"/>
            <a:r>
              <a:rPr lang="en-US" dirty="0"/>
              <a:t>Went with lowercase for ease of use with PostgreSQL</a:t>
            </a:r>
          </a:p>
          <a:p>
            <a:pPr lvl="1"/>
            <a:r>
              <a:rPr lang="en-US" dirty="0"/>
              <a:t>Simple and common. </a:t>
            </a:r>
          </a:p>
          <a:p>
            <a:pPr marL="450000" lvl="1" indent="0">
              <a:buNone/>
            </a:pPr>
            <a:endParaRPr lang="en-US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1449DD3-669E-1943-ACBC-26C766511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007" y="1465678"/>
            <a:ext cx="6581364" cy="3323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FB36B8-8D97-094C-9513-3BECD81DB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494" y="965196"/>
            <a:ext cx="1329770" cy="132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0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855CB-9FE3-3445-B66E-55FD6CE3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540336"/>
            <a:ext cx="3947771" cy="1850651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Data       oad</a:t>
            </a:r>
          </a:p>
        </p:txBody>
      </p: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F3BDF5F1-11B9-42EB-800A-B3D749BB4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779861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7CFBD-C8FA-7F4C-9F13-E2CF2A422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324" y="540336"/>
            <a:ext cx="6319003" cy="1850651"/>
          </a:xfrm>
        </p:spPr>
        <p:txBody>
          <a:bodyPr anchor="ctr">
            <a:normAutofit/>
          </a:bodyPr>
          <a:lstStyle/>
          <a:p>
            <a:r>
              <a:rPr lang="en-US" dirty="0"/>
              <a:t>Create tables in PostgreSQL</a:t>
            </a:r>
          </a:p>
          <a:p>
            <a:r>
              <a:rPr lang="en-US" dirty="0"/>
              <a:t>Used Pandas to load data into PostgreSQL.</a:t>
            </a:r>
          </a:p>
          <a:p>
            <a:r>
              <a:rPr lang="en-US" dirty="0"/>
              <a:t>Used SQL to check for identical country names. 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5238AC6-E4E8-8041-A341-77164FAE9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00" y="2613929"/>
            <a:ext cx="5010877" cy="3682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2A437-A9F0-944D-9559-7DC248B99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773" y="914254"/>
            <a:ext cx="600848" cy="78542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8A20DC-D4A9-2344-BB50-98872CD73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526" y="2613929"/>
            <a:ext cx="4876801" cy="368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46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FA81F-B478-EE4C-83DE-F85D06E9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Potential Analysis </a:t>
            </a:r>
          </a:p>
        </p:txBody>
      </p: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3D17D-F018-644A-AE8B-154BFB1B7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r>
              <a:rPr lang="en-US" dirty="0"/>
              <a:t>Matplotlib in Jupyter Notebook could have been used for visualization. </a:t>
            </a:r>
          </a:p>
          <a:p>
            <a:r>
              <a:rPr lang="en-US" dirty="0"/>
              <a:t>The SQL tables provide persistent records for further studies in SQL or external tools.</a:t>
            </a:r>
          </a:p>
          <a:p>
            <a:r>
              <a:rPr lang="en-US" dirty="0"/>
              <a:t>Potential studies</a:t>
            </a:r>
          </a:p>
          <a:p>
            <a:pPr lvl="1"/>
            <a:r>
              <a:rPr lang="en-US" dirty="0"/>
              <a:t>Demographic causes</a:t>
            </a:r>
          </a:p>
          <a:p>
            <a:pPr lvl="1"/>
            <a:r>
              <a:rPr lang="en-US" dirty="0"/>
              <a:t>Geographic causes</a:t>
            </a:r>
          </a:p>
          <a:p>
            <a:pPr lvl="1"/>
            <a:r>
              <a:rPr lang="en-US" dirty="0"/>
              <a:t>Economic causes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174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35BA-5ACC-F349-B48B-52755FE71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/>
              <a:t>References</a:t>
            </a:r>
            <a:endParaRPr lang="en-US" dirty="0"/>
          </a:p>
        </p:txBody>
      </p:sp>
      <p:pic>
        <p:nvPicPr>
          <p:cNvPr id="24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9182C7-C622-4409-9099-9193FB07B8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2057658"/>
              </p:ext>
            </p:extLst>
          </p:nvPr>
        </p:nvGraphicFramePr>
        <p:xfrm>
          <a:off x="4721290" y="690465"/>
          <a:ext cx="7259215" cy="4918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36114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og sitting on a table&#10;&#10;Description automatically generated">
            <a:extLst>
              <a:ext uri="{FF2B5EF4-FFF2-40B4-BE49-F238E27FC236}">
                <a16:creationId xmlns:a16="http://schemas.microsoft.com/office/drawing/2014/main" id="{5CD7820D-8D41-DC41-B44B-971E5A429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</a:blip>
          <a:srcRect l="7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E5270E-4A61-004C-BB95-9FE0FDCC1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37402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3E2"/>
      </a:lt2>
      <a:accent1>
        <a:srgbClr val="7FA8AE"/>
      </a:accent1>
      <a:accent2>
        <a:srgbClr val="7F9ABA"/>
      </a:accent2>
      <a:accent3>
        <a:srgbClr val="9698C6"/>
      </a:accent3>
      <a:accent4>
        <a:srgbClr val="957FBA"/>
      </a:accent4>
      <a:accent5>
        <a:srgbClr val="BB94C5"/>
      </a:accent5>
      <a:accent6>
        <a:srgbClr val="BA7FAE"/>
      </a:accent6>
      <a:hlink>
        <a:srgbClr val="AE7269"/>
      </a:hlink>
      <a:folHlink>
        <a:srgbClr val="7F7F7F"/>
      </a:folHlink>
    </a:clrScheme>
    <a:fontScheme name="Slate">
      <a:maj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268</Words>
  <Application>Microsoft Macintosh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Gill Sans MT</vt:lpstr>
      <vt:lpstr>Quire Sans</vt:lpstr>
      <vt:lpstr>Wingdings 2</vt:lpstr>
      <vt:lpstr>SlateVTI</vt:lpstr>
      <vt:lpstr>Corona vs. Malaria</vt:lpstr>
      <vt:lpstr>Project Set-up </vt:lpstr>
      <vt:lpstr>Data Flow</vt:lpstr>
      <vt:lpstr>Data Retrieval </vt:lpstr>
      <vt:lpstr>Data Cleanup</vt:lpstr>
      <vt:lpstr>Data       oad</vt:lpstr>
      <vt:lpstr>Potential Analysis </vt:lpstr>
      <vt:lpstr>References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 vs. Malaria</dc:title>
  <dc:creator>Microsoft Office User</dc:creator>
  <cp:lastModifiedBy>Microsoft Office User</cp:lastModifiedBy>
  <cp:revision>1</cp:revision>
  <dcterms:created xsi:type="dcterms:W3CDTF">2020-04-26T17:15:31Z</dcterms:created>
  <dcterms:modified xsi:type="dcterms:W3CDTF">2020-04-26T17:23:44Z</dcterms:modified>
</cp:coreProperties>
</file>